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8" r:id="rId3"/>
    <p:sldId id="259" r:id="rId4"/>
    <p:sldId id="264" r:id="rId5"/>
    <p:sldId id="273" r:id="rId6"/>
    <p:sldId id="261" r:id="rId7"/>
    <p:sldId id="274" r:id="rId8"/>
    <p:sldId id="262" r:id="rId9"/>
    <p:sldId id="283" r:id="rId10"/>
    <p:sldId id="257" r:id="rId11"/>
  </p:sldIdLst>
  <p:sldSz cx="12192000" cy="6858000"/>
  <p:notesSz cx="6858000" cy="9144000"/>
  <p:embeddedFontLst>
    <p:embeddedFont>
      <p:font typeface="MiSans Normal" panose="02010600030101010101" charset="-122"/>
      <p:regular r:id="rId13"/>
    </p:embeddedFont>
    <p:embeddedFont>
      <p:font typeface="微软雅黑" panose="020B0503020204020204" pitchFamily="34" charset="-122"/>
      <p:regular r:id="rId14"/>
      <p:bold r:id="rId15"/>
    </p:embeddedFont>
    <p:embeddedFont>
      <p:font typeface="微软雅黑 Light" panose="020B0502040204020203" pitchFamily="34" charset="-122"/>
      <p:regular r:id="rId16"/>
    </p:embeddedFont>
  </p:embeddedFontLst>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彭玉凤" initials="彭玉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11" d="100"/>
          <a:sy n="111" d="100"/>
        </p:scale>
        <p:origin x="112" y="500"/>
      </p:cViewPr>
      <p:guideLst>
        <p:guide orient="horz" pos="226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2024/5/27</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5.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10" Type="http://schemas.openxmlformats.org/officeDocument/2006/relationships/image" Target="../media/image4.png"/><Relationship Id="rId4" Type="http://schemas.openxmlformats.org/officeDocument/2006/relationships/tags" Target="../tags/tag77.xml"/><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7.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5.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notesSlide" Target="../notesSlides/notesSlide2.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14450" y="2402205"/>
            <a:ext cx="9618345" cy="1630045"/>
          </a:xfrm>
          <a:prstGeom prst="rect">
            <a:avLst/>
          </a:prstGeom>
          <a:noFill/>
        </p:spPr>
        <p:txBody>
          <a:bodyPr wrap="square" rtlCol="0">
            <a:spAutoFit/>
          </a:bodyPr>
          <a:lstStyle/>
          <a:p>
            <a:pPr algn="ctr"/>
            <a:r>
              <a:rPr lang="zh-CN" altLang="en-US" sz="6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亚吉铁路</a:t>
            </a:r>
          </a:p>
          <a:p>
            <a:pPr algn="ctr"/>
            <a:r>
              <a:rPr sz="4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a:t>
            </a:r>
            <a:r>
              <a:rPr sz="4000" b="1" dirty="0" err="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一带一路</a:t>
            </a:r>
            <a:r>
              <a:rPr sz="4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a:t>
            </a:r>
            <a:r>
              <a:rPr lang="zh-CN" altLang="en-US" sz="4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建设经济走廊</a:t>
            </a:r>
            <a:endParaRPr sz="4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pic>
        <p:nvPicPr>
          <p:cNvPr id="19" name="图片 18" descr="343435333238383b333637393534383bb2a9cabfc3b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7020" y="857885"/>
            <a:ext cx="1458595" cy="1458595"/>
          </a:xfrm>
          <a:prstGeom prst="rect">
            <a:avLst/>
          </a:prstGeom>
        </p:spPr>
      </p:pic>
      <p:sp>
        <p:nvSpPr>
          <p:cNvPr id="26" name="文本框 25"/>
          <p:cNvSpPr txBox="1"/>
          <p:nvPr/>
        </p:nvSpPr>
        <p:spPr>
          <a:xfrm>
            <a:off x="1720850" y="4178935"/>
            <a:ext cx="8750935" cy="368300"/>
          </a:xfrm>
          <a:prstGeom prst="rect">
            <a:avLst/>
          </a:prstGeom>
          <a:noFill/>
        </p:spPr>
        <p:txBody>
          <a:bodyPr wrap="square" rtlCol="0">
            <a:spAutoFit/>
          </a:bodyPr>
          <a:lstStyle/>
          <a:p>
            <a:pPr algn="ctr"/>
            <a:r>
              <a:rPr i="1">
                <a:solidFill>
                  <a:srgbClr val="000000"/>
                </a:solidFill>
                <a:latin typeface="微软雅黑 Light" panose="020B0502040204020203" charset="-122"/>
                <a:ea typeface="微软雅黑 Light" panose="020B0502040204020203" charset="-122"/>
                <a:sym typeface="+mn-ea"/>
              </a:rPr>
              <a:t>AddisAbaba–DjiboutiRailway</a:t>
            </a:r>
            <a:endParaRPr lang="zh-CN" altLang="en-US" i="1">
              <a:solidFill>
                <a:schemeClr val="tx2">
                  <a:lumMod val="75000"/>
                  <a:lumOff val="25000"/>
                </a:schemeClr>
              </a:solidFill>
              <a:latin typeface="微软雅黑 Light" panose="020B0502040204020203" charset="-122"/>
              <a:ea typeface="微软雅黑 Light" panose="020B0502040204020203"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37677" y="687393"/>
            <a:ext cx="8716645" cy="1014730"/>
          </a:xfrm>
          <a:prstGeom prst="rect">
            <a:avLst/>
          </a:prstGeom>
          <a:noFill/>
        </p:spPr>
        <p:txBody>
          <a:bodyPr wrap="square" rtlCol="0">
            <a:spAutoFit/>
          </a:bodyPr>
          <a:lstStyle/>
          <a:p>
            <a:pPr algn="ctr"/>
            <a:r>
              <a:rPr lang="zh-CN" altLang="en-US" sz="6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参考文献</a:t>
            </a:r>
            <a:endParaRPr lang="zh-CN" sz="60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 name="文本框 1">
            <a:extLst>
              <a:ext uri="{FF2B5EF4-FFF2-40B4-BE49-F238E27FC236}">
                <a16:creationId xmlns:a16="http://schemas.microsoft.com/office/drawing/2014/main" id="{FE86FE9E-8945-000C-2A02-1EB5C7D222CB}"/>
              </a:ext>
            </a:extLst>
          </p:cNvPr>
          <p:cNvSpPr txBox="1"/>
          <p:nvPr>
            <p:custDataLst>
              <p:tags r:id="rId2"/>
            </p:custDataLst>
          </p:nvPr>
        </p:nvSpPr>
        <p:spPr>
          <a:xfrm>
            <a:off x="1887854" y="1905635"/>
            <a:ext cx="9217218" cy="3785652"/>
          </a:xfrm>
          <a:prstGeom prst="rect">
            <a:avLst/>
          </a:prstGeom>
          <a:noFill/>
          <a:ln w="9525">
            <a:noFill/>
          </a:ln>
        </p:spPr>
        <p:txBody>
          <a:bodyPr wrap="square">
            <a:spAutoFit/>
          </a:bodyPr>
          <a:lstStyle/>
          <a:p>
            <a:pPr indent="0"/>
            <a:r>
              <a:rPr lang="en-US" altLang="zh-CN"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[1]</a:t>
            </a:r>
            <a:r>
              <a:rPr lang="zh-CN" altLang="en-US"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求同存异包容互鉴</a:t>
            </a:r>
            <a:r>
              <a:rPr lang="en-US" altLang="zh-CN"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a:t>
            </a:r>
            <a:r>
              <a:rPr lang="zh-CN" altLang="en-US"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亚吉铁路项目跨文化交流案例</a:t>
            </a:r>
            <a:r>
              <a:rPr lang="en-US" altLang="zh-CN"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[J].</a:t>
            </a:r>
            <a:r>
              <a:rPr lang="zh-CN" altLang="en-US"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国际工程与劳务</a:t>
            </a:r>
            <a:r>
              <a:rPr lang="en-US" altLang="zh-CN" sz="2000" dirty="0">
                <a:solidFill>
                  <a:schemeClr val="tx2"/>
                </a:solidFill>
                <a:latin typeface="MiSans Normal" panose="02010600030101010101" charset="-122"/>
                <a:ea typeface="MiSans Normal" panose="02010600030101010101" charset="-122"/>
                <a:cs typeface="微软雅黑 Light" panose="020B0502040204020203" charset="-122"/>
                <a:sym typeface="宋体" panose="02010600030101010101" pitchFamily="2" charset="-122"/>
              </a:rPr>
              <a:t>,2024,(05):62-65.</a:t>
            </a:r>
          </a:p>
          <a:p>
            <a:pPr indent="0"/>
            <a:endParaRPr lang="en-US" altLang="zh-CN" sz="2000" b="0" dirty="0">
              <a:solidFill>
                <a:schemeClr val="tx2"/>
              </a:solidFill>
              <a:latin typeface="微软雅黑 Light" panose="020B0502040204020203" charset="-122"/>
              <a:ea typeface="微软雅黑 Light" panose="020B0502040204020203" charset="-122"/>
              <a:sym typeface="宋体" panose="02010600030101010101" pitchFamily="2" charset="-122"/>
            </a:endParaRPr>
          </a:p>
          <a:p>
            <a:pPr indent="0"/>
            <a:r>
              <a:rPr lang="en-US" altLang="zh-CN" sz="2000" b="0" dirty="0">
                <a:solidFill>
                  <a:schemeClr val="tx2"/>
                </a:solidFill>
                <a:latin typeface="MiSans Normal" panose="00000500000000000000" charset="-122"/>
                <a:ea typeface="MiSans Normal" panose="00000500000000000000" charset="-122"/>
              </a:rPr>
              <a:t>[2]</a:t>
            </a:r>
            <a:r>
              <a:rPr lang="zh-CN" altLang="en-US" sz="2000" b="0" dirty="0">
                <a:solidFill>
                  <a:schemeClr val="tx2"/>
                </a:solidFill>
                <a:latin typeface="MiSans Normal" panose="00000500000000000000" charset="-122"/>
                <a:ea typeface="MiSans Normal" panose="00000500000000000000" charset="-122"/>
              </a:rPr>
              <a:t>林晶</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多维角度讲好“一带一路”故事</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以亚吉铁路报道为例</a:t>
            </a:r>
            <a:r>
              <a:rPr lang="en-US" altLang="zh-CN" sz="2000" b="0" dirty="0">
                <a:solidFill>
                  <a:schemeClr val="tx2"/>
                </a:solidFill>
                <a:latin typeface="MiSans Normal" panose="00000500000000000000" charset="-122"/>
                <a:ea typeface="MiSans Normal" panose="00000500000000000000" charset="-122"/>
              </a:rPr>
              <a:t>[J].</a:t>
            </a:r>
            <a:r>
              <a:rPr lang="zh-CN" altLang="en-US" sz="2000" b="0" dirty="0">
                <a:solidFill>
                  <a:schemeClr val="tx2"/>
                </a:solidFill>
                <a:latin typeface="MiSans Normal" panose="00000500000000000000" charset="-122"/>
                <a:ea typeface="MiSans Normal" panose="00000500000000000000" charset="-122"/>
              </a:rPr>
              <a:t>新闻前哨</a:t>
            </a:r>
            <a:r>
              <a:rPr lang="en-US" altLang="zh-CN" sz="2000" b="0" dirty="0">
                <a:solidFill>
                  <a:schemeClr val="tx2"/>
                </a:solidFill>
                <a:latin typeface="MiSans Normal" panose="00000500000000000000" charset="-122"/>
                <a:ea typeface="MiSans Normal" panose="00000500000000000000" charset="-122"/>
              </a:rPr>
              <a:t>,2023,(23):15-16</a:t>
            </a:r>
          </a:p>
          <a:p>
            <a:pPr indent="0"/>
            <a:endParaRPr lang="en-US" altLang="zh-CN" sz="2000" dirty="0">
              <a:solidFill>
                <a:schemeClr val="tx2"/>
              </a:solidFill>
              <a:latin typeface="MiSans Normal" panose="00000500000000000000" charset="-122"/>
              <a:ea typeface="MiSans Normal" panose="00000500000000000000" charset="-122"/>
            </a:endParaRPr>
          </a:p>
          <a:p>
            <a:pPr indent="0"/>
            <a:r>
              <a:rPr lang="en-US" altLang="zh-CN" sz="2000" b="0" dirty="0">
                <a:solidFill>
                  <a:schemeClr val="tx2"/>
                </a:solidFill>
                <a:latin typeface="MiSans Normal" panose="00000500000000000000" charset="-122"/>
                <a:ea typeface="MiSans Normal" panose="00000500000000000000" charset="-122"/>
              </a:rPr>
              <a:t>[3]</a:t>
            </a:r>
            <a:r>
              <a:rPr lang="zh-CN" altLang="en-US" sz="2000" b="0" dirty="0">
                <a:solidFill>
                  <a:schemeClr val="tx2"/>
                </a:solidFill>
                <a:latin typeface="MiSans Normal" panose="00000500000000000000" charset="-122"/>
                <a:ea typeface="MiSans Normal" panose="00000500000000000000" charset="-122"/>
              </a:rPr>
              <a:t>王传军</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亚吉铁路已成为经济走廊”</a:t>
            </a:r>
            <a:r>
              <a:rPr lang="en-US" altLang="zh-CN" sz="2000" b="0" dirty="0">
                <a:solidFill>
                  <a:schemeClr val="tx2"/>
                </a:solidFill>
                <a:latin typeface="MiSans Normal" panose="00000500000000000000" charset="-122"/>
                <a:ea typeface="MiSans Normal" panose="00000500000000000000" charset="-122"/>
              </a:rPr>
              <a:t>[N].</a:t>
            </a:r>
            <a:r>
              <a:rPr lang="zh-CN" altLang="en-US" sz="2000" b="0" dirty="0">
                <a:solidFill>
                  <a:schemeClr val="tx2"/>
                </a:solidFill>
                <a:latin typeface="MiSans Normal" panose="00000500000000000000" charset="-122"/>
                <a:ea typeface="MiSans Normal" panose="00000500000000000000" charset="-122"/>
              </a:rPr>
              <a:t>光明日报</a:t>
            </a:r>
            <a:r>
              <a:rPr lang="en-US" altLang="zh-CN" sz="2000" b="0" dirty="0">
                <a:solidFill>
                  <a:schemeClr val="tx2"/>
                </a:solidFill>
                <a:latin typeface="MiSans Normal" panose="00000500000000000000" charset="-122"/>
                <a:ea typeface="MiSans Normal" panose="00000500000000000000" charset="-122"/>
              </a:rPr>
              <a:t>,2023-10-23(012).</a:t>
            </a:r>
          </a:p>
          <a:p>
            <a:pPr indent="0"/>
            <a:endParaRPr lang="en-US" altLang="zh-CN" sz="2000" dirty="0">
              <a:solidFill>
                <a:schemeClr val="tx2"/>
              </a:solidFill>
              <a:latin typeface="MiSans Normal" panose="00000500000000000000" charset="-122"/>
              <a:ea typeface="MiSans Normal" panose="00000500000000000000" charset="-122"/>
            </a:endParaRPr>
          </a:p>
          <a:p>
            <a:pPr indent="0"/>
            <a:r>
              <a:rPr lang="en-US" altLang="zh-CN" sz="2000" b="0" dirty="0">
                <a:solidFill>
                  <a:schemeClr val="tx2"/>
                </a:solidFill>
                <a:latin typeface="MiSans Normal" panose="00000500000000000000" charset="-122"/>
                <a:ea typeface="MiSans Normal" panose="00000500000000000000" charset="-122"/>
              </a:rPr>
              <a:t>[4]</a:t>
            </a:r>
            <a:r>
              <a:rPr lang="zh-CN" altLang="en-US" sz="2000" b="0" dirty="0">
                <a:solidFill>
                  <a:schemeClr val="tx2"/>
                </a:solidFill>
                <a:latin typeface="MiSans Normal" panose="00000500000000000000" charset="-122"/>
                <a:ea typeface="MiSans Normal" panose="00000500000000000000" charset="-122"/>
              </a:rPr>
              <a:t>魏潘</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高彤</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非洲之角”兴盛路</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亚吉铁路开通运营</a:t>
            </a:r>
            <a:r>
              <a:rPr lang="en-US" altLang="zh-CN" sz="2000" b="0" dirty="0">
                <a:solidFill>
                  <a:schemeClr val="tx2"/>
                </a:solidFill>
                <a:latin typeface="MiSans Normal" panose="00000500000000000000" charset="-122"/>
                <a:ea typeface="MiSans Normal" panose="00000500000000000000" charset="-122"/>
              </a:rPr>
              <a:t>5</a:t>
            </a:r>
            <a:r>
              <a:rPr lang="zh-CN" altLang="en-US" sz="2000" b="0" dirty="0">
                <a:solidFill>
                  <a:schemeClr val="tx2"/>
                </a:solidFill>
                <a:latin typeface="MiSans Normal" panose="00000500000000000000" charset="-122"/>
                <a:ea typeface="MiSans Normal" panose="00000500000000000000" charset="-122"/>
              </a:rPr>
              <a:t>周年</a:t>
            </a:r>
            <a:r>
              <a:rPr lang="en-US" altLang="zh-CN" sz="2000" b="0" dirty="0">
                <a:solidFill>
                  <a:schemeClr val="tx2"/>
                </a:solidFill>
                <a:latin typeface="MiSans Normal" panose="00000500000000000000" charset="-122"/>
                <a:ea typeface="MiSans Normal" panose="00000500000000000000" charset="-122"/>
              </a:rPr>
              <a:t>[J].</a:t>
            </a:r>
            <a:r>
              <a:rPr lang="zh-CN" altLang="en-US" sz="2000" b="0" dirty="0">
                <a:solidFill>
                  <a:schemeClr val="tx2"/>
                </a:solidFill>
                <a:latin typeface="MiSans Normal" panose="00000500000000000000" charset="-122"/>
                <a:ea typeface="MiSans Normal" panose="00000500000000000000" charset="-122"/>
              </a:rPr>
              <a:t>创新世界周刊</a:t>
            </a:r>
            <a:r>
              <a:rPr lang="en-US" altLang="zh-CN" sz="2000" b="0" dirty="0">
                <a:solidFill>
                  <a:schemeClr val="tx2"/>
                </a:solidFill>
                <a:latin typeface="MiSans Normal" panose="00000500000000000000" charset="-122"/>
                <a:ea typeface="MiSans Normal" panose="00000500000000000000" charset="-122"/>
              </a:rPr>
              <a:t>,2023,(06):52-54.</a:t>
            </a:r>
          </a:p>
          <a:p>
            <a:pPr indent="0"/>
            <a:endParaRPr lang="en-US" altLang="zh-CN" sz="2000" dirty="0">
              <a:solidFill>
                <a:schemeClr val="tx2"/>
              </a:solidFill>
              <a:latin typeface="MiSans Normal" panose="00000500000000000000" charset="-122"/>
              <a:ea typeface="MiSans Normal" panose="00000500000000000000" charset="-122"/>
            </a:endParaRPr>
          </a:p>
          <a:p>
            <a:pPr indent="0"/>
            <a:r>
              <a:rPr lang="en-US" altLang="zh-CN" sz="2000" b="0" dirty="0">
                <a:solidFill>
                  <a:schemeClr val="tx2"/>
                </a:solidFill>
                <a:latin typeface="MiSans Normal" panose="00000500000000000000" charset="-122"/>
                <a:ea typeface="MiSans Normal" panose="00000500000000000000" charset="-122"/>
              </a:rPr>
              <a:t>[5]</a:t>
            </a:r>
            <a:r>
              <a:rPr lang="zh-CN" altLang="en-US" sz="2000" b="0" dirty="0">
                <a:solidFill>
                  <a:schemeClr val="tx2"/>
                </a:solidFill>
                <a:latin typeface="MiSans Normal" panose="00000500000000000000" charset="-122"/>
                <a:ea typeface="MiSans Normal" panose="00000500000000000000" charset="-122"/>
              </a:rPr>
              <a:t>王传军</a:t>
            </a:r>
            <a:r>
              <a:rPr lang="en-US" altLang="zh-CN" sz="2000" b="0" dirty="0">
                <a:solidFill>
                  <a:schemeClr val="tx2"/>
                </a:solidFill>
                <a:latin typeface="MiSans Normal" panose="00000500000000000000" charset="-122"/>
                <a:ea typeface="MiSans Normal" panose="00000500000000000000" charset="-122"/>
              </a:rPr>
              <a:t>.</a:t>
            </a:r>
            <a:r>
              <a:rPr lang="zh-CN" altLang="en-US" sz="2000" b="0" dirty="0">
                <a:solidFill>
                  <a:schemeClr val="tx2"/>
                </a:solidFill>
                <a:latin typeface="MiSans Normal" panose="00000500000000000000" charset="-122"/>
                <a:ea typeface="MiSans Normal" panose="00000500000000000000" charset="-122"/>
              </a:rPr>
              <a:t>共创非洲繁荣之路的中国智慧</a:t>
            </a:r>
            <a:r>
              <a:rPr lang="en-US" altLang="zh-CN" sz="2000" b="0" dirty="0">
                <a:solidFill>
                  <a:schemeClr val="tx2"/>
                </a:solidFill>
                <a:latin typeface="MiSans Normal" panose="00000500000000000000" charset="-122"/>
                <a:ea typeface="MiSans Normal" panose="00000500000000000000" charset="-122"/>
              </a:rPr>
              <a:t>[N].</a:t>
            </a:r>
            <a:r>
              <a:rPr lang="zh-CN" altLang="en-US" sz="2000" b="0" dirty="0">
                <a:solidFill>
                  <a:schemeClr val="tx2"/>
                </a:solidFill>
                <a:latin typeface="MiSans Normal" panose="00000500000000000000" charset="-122"/>
                <a:ea typeface="MiSans Normal" panose="00000500000000000000" charset="-122"/>
              </a:rPr>
              <a:t>光明日报</a:t>
            </a:r>
            <a:r>
              <a:rPr lang="en-US" altLang="zh-CN" sz="2000" b="0" dirty="0">
                <a:solidFill>
                  <a:schemeClr val="tx2"/>
                </a:solidFill>
                <a:latin typeface="MiSans Normal" panose="00000500000000000000" charset="-122"/>
                <a:ea typeface="MiSans Normal" panose="00000500000000000000" charset="-122"/>
              </a:rPr>
              <a:t>,2023-11-22(012).</a:t>
            </a:r>
            <a:endParaRPr lang="zh-CN" altLang="en-US" sz="2000" b="0" dirty="0">
              <a:solidFill>
                <a:schemeClr val="tx2"/>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18185" y="656590"/>
            <a:ext cx="10754995" cy="554482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92300" y="2681605"/>
            <a:ext cx="2148205" cy="922020"/>
          </a:xfrm>
          <a:prstGeom prst="rect">
            <a:avLst/>
          </a:prstGeom>
          <a:noFill/>
        </p:spPr>
        <p:txBody>
          <a:bodyPr wrap="square" rtlCol="0">
            <a:spAutoFit/>
          </a:bodyPr>
          <a:lstStyle/>
          <a:p>
            <a:pPr algn="ctr"/>
            <a:r>
              <a:rPr lang="zh-CN" altLang="en-US" sz="5400">
                <a:solidFill>
                  <a:schemeClr val="tx2">
                    <a:lumMod val="75000"/>
                    <a:lumOff val="25000"/>
                  </a:schemeClr>
                </a:solidFill>
                <a:latin typeface="MiSans Normal" panose="00000500000000000000" charset="-122"/>
                <a:ea typeface="MiSans Normal" panose="00000500000000000000" charset="-122"/>
              </a:rPr>
              <a:t>目</a:t>
            </a:r>
            <a:r>
              <a:rPr lang="en-US" altLang="zh-CN" sz="5400">
                <a:solidFill>
                  <a:schemeClr val="tx2">
                    <a:lumMod val="75000"/>
                    <a:lumOff val="25000"/>
                  </a:schemeClr>
                </a:solidFill>
                <a:latin typeface="MiSans Normal" panose="00000500000000000000" charset="-122"/>
                <a:ea typeface="MiSans Normal" panose="00000500000000000000" charset="-122"/>
              </a:rPr>
              <a:t> </a:t>
            </a:r>
            <a:r>
              <a:rPr lang="zh-CN" altLang="en-US" sz="5400">
                <a:solidFill>
                  <a:schemeClr val="tx2">
                    <a:lumMod val="75000"/>
                    <a:lumOff val="25000"/>
                  </a:schemeClr>
                </a:solidFill>
                <a:latin typeface="MiSans Normal" panose="00000500000000000000" charset="-122"/>
                <a:ea typeface="MiSans Normal" panose="00000500000000000000" charset="-122"/>
              </a:rPr>
              <a:t>录</a:t>
            </a:r>
          </a:p>
        </p:txBody>
      </p:sp>
      <p:sp>
        <p:nvSpPr>
          <p:cNvPr id="4" name="文本框 3"/>
          <p:cNvSpPr txBox="1"/>
          <p:nvPr/>
        </p:nvSpPr>
        <p:spPr>
          <a:xfrm>
            <a:off x="1624330" y="3603625"/>
            <a:ext cx="2683510" cy="368300"/>
          </a:xfrm>
          <a:prstGeom prst="rect">
            <a:avLst/>
          </a:prstGeom>
          <a:noFill/>
        </p:spPr>
        <p:txBody>
          <a:bodyPr wrap="square" rtlCol="0">
            <a:spAutoFit/>
          </a:bodyPr>
          <a:lstStyle/>
          <a:p>
            <a:pPr algn="ctr"/>
            <a:r>
              <a:rPr lang="en-US" altLang="zh-CN" i="1">
                <a:solidFill>
                  <a:schemeClr val="tx2">
                    <a:lumMod val="75000"/>
                    <a:lumOff val="25000"/>
                  </a:schemeClr>
                </a:solidFill>
                <a:latin typeface="MiSans Normal" panose="00000500000000000000" charset="-122"/>
                <a:ea typeface="MiSans Normal" panose="00000500000000000000" charset="-122"/>
              </a:rPr>
              <a:t>C  O  N  T  E  N  T  S</a:t>
            </a:r>
          </a:p>
        </p:txBody>
      </p:sp>
      <p:sp>
        <p:nvSpPr>
          <p:cNvPr id="5" name="椭圆 4"/>
          <p:cNvSpPr/>
          <p:nvPr>
            <p:custDataLst>
              <p:tags r:id="rId2"/>
            </p:custDataLst>
          </p:nvPr>
        </p:nvSpPr>
        <p:spPr>
          <a:xfrm>
            <a:off x="5543550" y="2676590"/>
            <a:ext cx="945738" cy="944979"/>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02</a:t>
            </a:r>
          </a:p>
        </p:txBody>
      </p:sp>
      <p:sp>
        <p:nvSpPr>
          <p:cNvPr id="7" name="椭圆 6"/>
          <p:cNvSpPr/>
          <p:nvPr>
            <p:custDataLst>
              <p:tags r:id="rId3"/>
            </p:custDataLst>
          </p:nvPr>
        </p:nvSpPr>
        <p:spPr>
          <a:xfrm>
            <a:off x="5543550" y="4039365"/>
            <a:ext cx="945738" cy="944979"/>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03</a:t>
            </a:r>
          </a:p>
        </p:txBody>
      </p:sp>
      <p:sp>
        <p:nvSpPr>
          <p:cNvPr id="8" name="椭圆 7"/>
          <p:cNvSpPr/>
          <p:nvPr>
            <p:custDataLst>
              <p:tags r:id="rId4"/>
            </p:custDataLst>
          </p:nvPr>
        </p:nvSpPr>
        <p:spPr>
          <a:xfrm>
            <a:off x="5543550" y="1313815"/>
            <a:ext cx="945738" cy="944979"/>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01</a:t>
            </a:r>
          </a:p>
        </p:txBody>
      </p:sp>
      <p:sp>
        <p:nvSpPr>
          <p:cNvPr id="10" name="文本框 9"/>
          <p:cNvSpPr txBox="1"/>
          <p:nvPr>
            <p:custDataLst>
              <p:tags r:id="rId5"/>
            </p:custDataLst>
          </p:nvPr>
        </p:nvSpPr>
        <p:spPr>
          <a:xfrm>
            <a:off x="6489288" y="1474732"/>
            <a:ext cx="3489737" cy="645160"/>
          </a:xfrm>
          <a:prstGeom prst="rect">
            <a:avLst/>
          </a:prstGeom>
          <a:noFill/>
        </p:spPr>
        <p:txBody>
          <a:bodyPr wrap="square" rtlCol="0">
            <a:spAutoFit/>
          </a:bodyPr>
          <a:lstStyle/>
          <a:p>
            <a:r>
              <a:rPr lang="zh-CN" altLang="en-US" sz="3600">
                <a:solidFill>
                  <a:schemeClr val="tx1">
                    <a:lumMod val="95000"/>
                    <a:lumOff val="5000"/>
                  </a:schemeClr>
                </a:solidFill>
                <a:latin typeface="MiSans Normal" panose="00000500000000000000" charset="-122"/>
                <a:ea typeface="MiSans Normal" panose="00000500000000000000" charset="-122"/>
              </a:rPr>
              <a:t>案例介绍</a:t>
            </a:r>
          </a:p>
        </p:txBody>
      </p:sp>
      <p:sp>
        <p:nvSpPr>
          <p:cNvPr id="11" name="文本框 10"/>
          <p:cNvSpPr txBox="1"/>
          <p:nvPr>
            <p:custDataLst>
              <p:tags r:id="rId6"/>
            </p:custDataLst>
          </p:nvPr>
        </p:nvSpPr>
        <p:spPr>
          <a:xfrm>
            <a:off x="6489288" y="2836872"/>
            <a:ext cx="3489737" cy="646331"/>
          </a:xfrm>
          <a:prstGeom prst="rect">
            <a:avLst/>
          </a:prstGeom>
          <a:noFill/>
        </p:spPr>
        <p:txBody>
          <a:bodyPr wrap="square" rtlCol="0">
            <a:spAutoFit/>
          </a:bodyPr>
          <a:lstStyle/>
          <a:p>
            <a:r>
              <a:rPr lang="zh-CN" altLang="en-US" sz="3600" dirty="0">
                <a:solidFill>
                  <a:schemeClr val="tx1">
                    <a:lumMod val="95000"/>
                    <a:lumOff val="5000"/>
                  </a:schemeClr>
                </a:solidFill>
                <a:latin typeface="MiSans Normal" panose="00000500000000000000" charset="-122"/>
                <a:ea typeface="MiSans Normal" panose="00000500000000000000" charset="-122"/>
              </a:rPr>
              <a:t>价值意义</a:t>
            </a:r>
          </a:p>
        </p:txBody>
      </p:sp>
      <p:sp>
        <p:nvSpPr>
          <p:cNvPr id="12" name="文本框 11"/>
          <p:cNvSpPr txBox="1"/>
          <p:nvPr>
            <p:custDataLst>
              <p:tags r:id="rId7"/>
            </p:custDataLst>
          </p:nvPr>
        </p:nvSpPr>
        <p:spPr>
          <a:xfrm>
            <a:off x="6489288" y="4199646"/>
            <a:ext cx="3489737" cy="646331"/>
          </a:xfrm>
          <a:prstGeom prst="rect">
            <a:avLst/>
          </a:prstGeom>
          <a:noFill/>
        </p:spPr>
        <p:txBody>
          <a:bodyPr wrap="square" rtlCol="0">
            <a:spAutoFit/>
          </a:bodyPr>
          <a:lstStyle/>
          <a:p>
            <a:r>
              <a:rPr lang="zh-CN" altLang="en-US" sz="3600" dirty="0">
                <a:solidFill>
                  <a:schemeClr val="tx1">
                    <a:lumMod val="95000"/>
                    <a:lumOff val="5000"/>
                  </a:schemeClr>
                </a:solidFill>
                <a:latin typeface="MiSans Normal" panose="00000500000000000000" charset="-122"/>
                <a:ea typeface="MiSans Normal" panose="00000500000000000000" charset="-122"/>
              </a:rPr>
              <a:t>多方评价</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lstStyle/>
          <a:p>
            <a:pPr algn="ctr"/>
            <a:r>
              <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案例介绍</a:t>
            </a: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P A R T . 0 1</a:t>
            </a:r>
          </a:p>
        </p:txBody>
      </p:sp>
      <p:sp>
        <p:nvSpPr>
          <p:cNvPr id="26" name="文本框 25"/>
          <p:cNvSpPr txBox="1"/>
          <p:nvPr/>
        </p:nvSpPr>
        <p:spPr>
          <a:xfrm>
            <a:off x="1720850" y="3915410"/>
            <a:ext cx="8750935" cy="645160"/>
          </a:xfrm>
          <a:prstGeom prst="rect">
            <a:avLst/>
          </a:prstGeom>
          <a:noFill/>
        </p:spPr>
        <p:txBody>
          <a:bodyPr wrap="square" rtlCol="0">
            <a:spAutoFit/>
          </a:bodyPr>
          <a:lstStyle/>
          <a:p>
            <a:pPr algn="ctr"/>
            <a:r>
              <a:rPr i="1">
                <a:solidFill>
                  <a:srgbClr val="000000"/>
                </a:solidFill>
                <a:latin typeface="微软雅黑 Light" panose="020B0502040204020203" charset="-122"/>
                <a:ea typeface="微软雅黑 Light" panose="020B0502040204020203" charset="-122"/>
                <a:sym typeface="+mn-ea"/>
              </a:rPr>
              <a:t>AddisAbaba–DjiboutiRailway</a:t>
            </a:r>
            <a:endParaRPr lang="zh-CN" altLang="en-US" i="1">
              <a:solidFill>
                <a:schemeClr val="tx2">
                  <a:lumMod val="75000"/>
                  <a:lumOff val="25000"/>
                </a:schemeClr>
              </a:solidFill>
              <a:latin typeface="微软雅黑 Light" panose="020B0502040204020203" charset="-122"/>
              <a:ea typeface="微软雅黑 Light" panose="020B0502040204020203" charset="-122"/>
            </a:endParaRPr>
          </a:p>
          <a:p>
            <a:pPr algn="ctr"/>
            <a:endParaRPr lang="zh-CN" altLang="en-US" i="1">
              <a:solidFill>
                <a:schemeClr val="tx2">
                  <a:lumMod val="75000"/>
                  <a:lumOff val="25000"/>
                </a:schemeClr>
              </a:solidFill>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lstStyle/>
          <a:p>
            <a:pPr algn="ctr"/>
            <a:r>
              <a:rPr lang="en-US" altLang="zh-CN" sz="6600">
                <a:solidFill>
                  <a:schemeClr val="tx2">
                    <a:lumMod val="75000"/>
                    <a:lumOff val="25000"/>
                  </a:schemeClr>
                </a:solidFill>
                <a:latin typeface="MiSans Normal" panose="00000500000000000000" charset="-122"/>
                <a:ea typeface="MiSans Normal" panose="00000500000000000000" charset="-122"/>
              </a:rPr>
              <a:t>01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27910" y="588645"/>
            <a:ext cx="7535545" cy="521970"/>
          </a:xfrm>
          <a:prstGeom prst="rect">
            <a:avLst/>
          </a:prstGeom>
          <a:noFill/>
        </p:spPr>
        <p:txBody>
          <a:bodyPr wrap="square" rtlCol="0">
            <a:spAutoFit/>
          </a:bodyPr>
          <a:lstStyle/>
          <a:p>
            <a:pPr algn="ctr"/>
            <a:r>
              <a:rPr lang="zh-CN" altLang="en-US" sz="2800" dirty="0">
                <a:solidFill>
                  <a:schemeClr val="tx2">
                    <a:lumMod val="75000"/>
                    <a:lumOff val="25000"/>
                  </a:schemeClr>
                </a:solidFill>
                <a:latin typeface="MiSans Normal" panose="00000500000000000000" charset="-122"/>
                <a:ea typeface="MiSans Normal" panose="00000500000000000000" charset="-122"/>
              </a:rPr>
              <a:t>亚吉铁路</a:t>
            </a:r>
          </a:p>
        </p:txBody>
      </p:sp>
      <p:sp>
        <p:nvSpPr>
          <p:cNvPr id="100" name="文本框 99"/>
          <p:cNvSpPr txBox="1"/>
          <p:nvPr/>
        </p:nvSpPr>
        <p:spPr>
          <a:xfrm>
            <a:off x="287548" y="1111250"/>
            <a:ext cx="6354552" cy="5013325"/>
          </a:xfrm>
          <a:prstGeom prst="rect">
            <a:avLst/>
          </a:prstGeom>
          <a:noFill/>
          <a:ln w="9525">
            <a:noFill/>
          </a:ln>
        </p:spPr>
        <p:txBody>
          <a:bodyPr wrap="square">
            <a:noAutofit/>
          </a:bodyPr>
          <a:lstStyle/>
          <a:p>
            <a:pPr indent="0" algn="ctr"/>
            <a:r>
              <a:rPr sz="2400" b="1" dirty="0" err="1">
                <a:solidFill>
                  <a:srgbClr val="000000"/>
                </a:solidFill>
                <a:latin typeface="宋体" panose="02010600030101010101" pitchFamily="2" charset="-122"/>
                <a:sym typeface="+mn-ea"/>
              </a:rPr>
              <a:t>亚吉铁路</a:t>
            </a:r>
            <a:r>
              <a:rPr sz="2400" b="1" dirty="0">
                <a:solidFill>
                  <a:srgbClr val="000000"/>
                </a:solidFill>
                <a:latin typeface="宋体" panose="02010600030101010101" pitchFamily="2" charset="-122"/>
                <a:sym typeface="+mn-ea"/>
              </a:rPr>
              <a:t>(</a:t>
            </a:r>
            <a:r>
              <a:rPr sz="2400" b="1" dirty="0" err="1">
                <a:solidFill>
                  <a:srgbClr val="000000"/>
                </a:solidFill>
                <a:latin typeface="宋体" panose="02010600030101010101" pitchFamily="2" charset="-122"/>
                <a:sym typeface="+mn-ea"/>
              </a:rPr>
              <a:t>AddisAbaba</a:t>
            </a:r>
            <a:r>
              <a:rPr sz="2400" b="1" dirty="0">
                <a:solidFill>
                  <a:srgbClr val="000000"/>
                </a:solidFill>
                <a:latin typeface="宋体" panose="02010600030101010101" pitchFamily="2" charset="-122"/>
                <a:sym typeface="+mn-ea"/>
              </a:rPr>
              <a:t>–</a:t>
            </a:r>
            <a:r>
              <a:rPr sz="2400" b="1" dirty="0" err="1">
                <a:solidFill>
                  <a:srgbClr val="000000"/>
                </a:solidFill>
                <a:latin typeface="宋体" panose="02010600030101010101" pitchFamily="2" charset="-122"/>
                <a:sym typeface="+mn-ea"/>
              </a:rPr>
              <a:t>DjiboutiRailway</a:t>
            </a:r>
            <a:r>
              <a:rPr sz="2400" b="1" dirty="0">
                <a:solidFill>
                  <a:srgbClr val="000000"/>
                </a:solidFill>
                <a:latin typeface="宋体" panose="02010600030101010101" pitchFamily="2" charset="-122"/>
                <a:sym typeface="+mn-ea"/>
              </a:rPr>
              <a:t>)</a:t>
            </a:r>
          </a:p>
          <a:p>
            <a:pPr indent="0"/>
            <a:endParaRPr lang="en-US" sz="2400" b="1" dirty="0">
              <a:solidFill>
                <a:srgbClr val="000000"/>
              </a:solidFill>
              <a:latin typeface="宋体" panose="02010600030101010101" pitchFamily="2" charset="-122"/>
              <a:sym typeface="+mn-ea"/>
            </a:endParaRPr>
          </a:p>
          <a:p>
            <a:pPr indent="0">
              <a:lnSpc>
                <a:spcPct val="150000"/>
              </a:lnSpc>
            </a:pPr>
            <a:r>
              <a:rPr lang="en-US" sz="2400" dirty="0">
                <a:solidFill>
                  <a:srgbClr val="000000"/>
                </a:solidFill>
                <a:latin typeface="宋体" panose="02010600030101010101" pitchFamily="2" charset="-122"/>
                <a:sym typeface="+mn-ea"/>
              </a:rPr>
              <a:t>    </a:t>
            </a:r>
            <a:r>
              <a:rPr sz="2400" dirty="0">
                <a:solidFill>
                  <a:srgbClr val="000000"/>
                </a:solidFill>
                <a:latin typeface="宋体" panose="02010600030101010101" pitchFamily="2" charset="-122"/>
                <a:sym typeface="+mn-ea"/>
              </a:rPr>
              <a:t>全称埃塞俄比亚至吉布提标准轨距铁路，是非洲大陆一条连接埃塞俄比亚和吉布提以货运为主的铁路，是东非地区首条标准轨距电气化铁路，是落实</a:t>
            </a:r>
            <a:r>
              <a:rPr lang="en-US" altLang="zh-CN" sz="2400" dirty="0">
                <a:solidFill>
                  <a:srgbClr val="000000"/>
                </a:solidFill>
                <a:latin typeface="宋体" panose="02010600030101010101" pitchFamily="2" charset="-122"/>
                <a:sym typeface="+mn-ea"/>
              </a:rPr>
              <a:t>“</a:t>
            </a:r>
            <a:r>
              <a:rPr sz="2400" dirty="0">
                <a:solidFill>
                  <a:srgbClr val="000000"/>
                </a:solidFill>
                <a:latin typeface="宋体" panose="02010600030101010101" pitchFamily="2" charset="-122"/>
                <a:sym typeface="+mn-ea"/>
              </a:rPr>
              <a:t>一带一路</a:t>
            </a:r>
            <a:r>
              <a:rPr lang="en-US" altLang="zh-CN" sz="2400" dirty="0">
                <a:solidFill>
                  <a:srgbClr val="000000"/>
                </a:solidFill>
                <a:latin typeface="宋体" panose="02010600030101010101" pitchFamily="2" charset="-122"/>
                <a:sym typeface="+mn-ea"/>
              </a:rPr>
              <a:t>”</a:t>
            </a:r>
            <a:r>
              <a:rPr sz="2400" dirty="0">
                <a:solidFill>
                  <a:srgbClr val="000000"/>
                </a:solidFill>
                <a:latin typeface="宋体" panose="02010600030101010101" pitchFamily="2" charset="-122"/>
                <a:sym typeface="+mn-ea"/>
              </a:rPr>
              <a:t>倡议和中非合作论坛约翰内斯堡峰会</a:t>
            </a:r>
            <a:r>
              <a:rPr lang="en-US" altLang="zh-CN" sz="2400" dirty="0">
                <a:solidFill>
                  <a:srgbClr val="000000"/>
                </a:solidFill>
                <a:latin typeface="宋体" panose="02010600030101010101" pitchFamily="2" charset="-122"/>
                <a:sym typeface="+mn-ea"/>
              </a:rPr>
              <a:t>"</a:t>
            </a:r>
            <a:r>
              <a:rPr sz="2400" dirty="0">
                <a:solidFill>
                  <a:srgbClr val="000000"/>
                </a:solidFill>
                <a:latin typeface="宋体" panose="02010600030101010101" pitchFamily="2" charset="-122"/>
                <a:sym typeface="+mn-ea"/>
              </a:rPr>
              <a:t>十大合作计划</a:t>
            </a:r>
            <a:r>
              <a:rPr lang="en-US" altLang="zh-CN" sz="2400" dirty="0">
                <a:solidFill>
                  <a:srgbClr val="000000"/>
                </a:solidFill>
                <a:latin typeface="宋体" panose="02010600030101010101" pitchFamily="2" charset="-122"/>
                <a:sym typeface="+mn-ea"/>
              </a:rPr>
              <a:t>"</a:t>
            </a:r>
            <a:r>
              <a:rPr sz="2400" dirty="0">
                <a:solidFill>
                  <a:srgbClr val="000000"/>
                </a:solidFill>
                <a:latin typeface="宋体" panose="02010600030101010101" pitchFamily="2" charset="-122"/>
                <a:sym typeface="+mn-ea"/>
              </a:rPr>
              <a:t>的早期收获</a:t>
            </a:r>
            <a:r>
              <a:rPr lang="zh-CN" sz="2400" dirty="0">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是中非</a:t>
            </a:r>
            <a:r>
              <a:rPr lang="en-US" altLang="zh-CN" sz="2400" dirty="0" err="1">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三网一化</a:t>
            </a:r>
            <a:r>
              <a:rPr lang="en-US" altLang="zh-CN" sz="2400" dirty="0" err="1">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和产能合作的标志性工程，是中国企业在海外建设的第一条全产业链</a:t>
            </a:r>
            <a:r>
              <a:rPr lang="en-US" altLang="zh-CN" sz="2400" dirty="0" err="1">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走出去</a:t>
            </a:r>
            <a:r>
              <a:rPr lang="en-US" altLang="zh-CN" sz="2400" dirty="0" err="1">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的铁路，被誉为</a:t>
            </a:r>
            <a:r>
              <a:rPr lang="en-US" altLang="zh-CN" sz="2400" dirty="0" err="1">
                <a:solidFill>
                  <a:srgbClr val="000000"/>
                </a:solidFill>
                <a:latin typeface="宋体" panose="02010600030101010101" pitchFamily="2" charset="-122"/>
                <a:sym typeface="+mn-ea"/>
              </a:rPr>
              <a:t>"</a:t>
            </a:r>
            <a:r>
              <a:rPr sz="2400" dirty="0" err="1">
                <a:solidFill>
                  <a:srgbClr val="000000"/>
                </a:solidFill>
                <a:latin typeface="宋体" panose="02010600030101010101" pitchFamily="2" charset="-122"/>
                <a:sym typeface="+mn-ea"/>
              </a:rPr>
              <a:t>新时</a:t>
            </a:r>
            <a:r>
              <a:rPr lang="zh-CN" altLang="en-US" sz="2400" dirty="0">
                <a:solidFill>
                  <a:srgbClr val="000000"/>
                </a:solidFill>
                <a:latin typeface="宋体" panose="02010600030101010101" pitchFamily="2" charset="-122"/>
                <a:sym typeface="+mn-ea"/>
              </a:rPr>
              <a:t>期</a:t>
            </a:r>
            <a:r>
              <a:rPr sz="2400" dirty="0" err="1">
                <a:solidFill>
                  <a:srgbClr val="000000"/>
                </a:solidFill>
                <a:latin typeface="宋体" panose="02010600030101010101" pitchFamily="2" charset="-122"/>
                <a:sym typeface="+mn-ea"/>
              </a:rPr>
              <a:t>的坦赞铁路</a:t>
            </a:r>
            <a:r>
              <a:rPr lang="en-US" altLang="zh-CN" sz="2400" dirty="0">
                <a:solidFill>
                  <a:srgbClr val="000000"/>
                </a:solidFill>
                <a:latin typeface="宋体" panose="02010600030101010101" pitchFamily="2" charset="-122"/>
                <a:sym typeface="+mn-ea"/>
              </a:rPr>
              <a:t>"</a:t>
            </a:r>
            <a:r>
              <a:rPr lang="zh-CN" altLang="en-US" sz="2400" dirty="0">
                <a:solidFill>
                  <a:srgbClr val="000000"/>
                </a:solidFill>
                <a:latin typeface="宋体" panose="02010600030101010101" pitchFamily="2" charset="-122"/>
                <a:sym typeface="+mn-ea"/>
              </a:rPr>
              <a:t>。</a:t>
            </a:r>
            <a:endParaRPr lang="zh-CN" altLang="en-US" sz="2400" b="0" dirty="0">
              <a:solidFill>
                <a:srgbClr val="000000"/>
              </a:solidFill>
              <a:latin typeface="宋体" panose="02010600030101010101" pitchFamily="2" charset="-122"/>
              <a:ea typeface="MiSans Normal" panose="00000500000000000000" charset="-122"/>
              <a:sym typeface="+mn-ea"/>
            </a:endParaRPr>
          </a:p>
        </p:txBody>
      </p:sp>
      <p:pic>
        <p:nvPicPr>
          <p:cNvPr id="3" name="图片 2" descr="这种种">
            <a:extLst>
              <a:ext uri="{FF2B5EF4-FFF2-40B4-BE49-F238E27FC236}">
                <a16:creationId xmlns:a16="http://schemas.microsoft.com/office/drawing/2014/main" id="{3E271320-2AEF-8457-5673-514150EE625E}"/>
              </a:ext>
            </a:extLst>
          </p:cNvPr>
          <p:cNvPicPr>
            <a:picLocks noChangeAspect="1"/>
          </p:cNvPicPr>
          <p:nvPr/>
        </p:nvPicPr>
        <p:blipFill>
          <a:blip r:embed="rId3"/>
          <a:stretch>
            <a:fillRect/>
          </a:stretch>
        </p:blipFill>
        <p:spPr>
          <a:xfrm>
            <a:off x="6642100" y="2433883"/>
            <a:ext cx="5165357" cy="3291888"/>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27910" y="588645"/>
            <a:ext cx="7535545" cy="521970"/>
          </a:xfrm>
          <a:prstGeom prst="rect">
            <a:avLst/>
          </a:prstGeom>
          <a:noFill/>
        </p:spPr>
        <p:txBody>
          <a:bodyPr wrap="square" rtlCol="0">
            <a:spAutoFit/>
          </a:bodyPr>
          <a:lstStyle/>
          <a:p>
            <a:pPr algn="ctr"/>
            <a:r>
              <a:rPr lang="zh-CN" altLang="en-US" sz="28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sym typeface="+mn-ea"/>
              </a:rPr>
              <a:t>亚吉铁路发展过程</a:t>
            </a:r>
            <a:endParaRPr lang="en-US" altLang="zh-CN" sz="2800" dirty="0">
              <a:solidFill>
                <a:schemeClr val="tx2">
                  <a:lumMod val="75000"/>
                  <a:lumOff val="25000"/>
                </a:schemeClr>
              </a:solidFill>
              <a:latin typeface="MiSans Normal" panose="00000500000000000000" charset="-122"/>
              <a:ea typeface="MiSans Normal" panose="00000500000000000000" charset="-122"/>
            </a:endParaRPr>
          </a:p>
        </p:txBody>
      </p:sp>
      <p:cxnSp>
        <p:nvCxnSpPr>
          <p:cNvPr id="5" name="直接连接符 4"/>
          <p:cNvCxnSpPr/>
          <p:nvPr>
            <p:custDataLst>
              <p:tags r:id="rId2"/>
            </p:custDataLst>
          </p:nvPr>
        </p:nvCxnSpPr>
        <p:spPr>
          <a:xfrm flipH="1">
            <a:off x="4479925" y="1241425"/>
            <a:ext cx="11430" cy="4347210"/>
          </a:xfrm>
          <a:prstGeom prst="line">
            <a:avLst/>
          </a:prstGeom>
          <a:ln w="3175">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custDataLst>
              <p:tags r:id="rId3"/>
            </p:custDataLst>
          </p:nvPr>
        </p:nvSpPr>
        <p:spPr>
          <a:xfrm>
            <a:off x="4374515" y="4199890"/>
            <a:ext cx="222885" cy="23368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4"/>
            </p:custDataLst>
          </p:nvPr>
        </p:nvSpPr>
        <p:spPr>
          <a:xfrm>
            <a:off x="4374515" y="1361440"/>
            <a:ext cx="222885" cy="23368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custDataLst>
              <p:tags r:id="rId5"/>
            </p:custDataLst>
          </p:nvPr>
        </p:nvSpPr>
        <p:spPr>
          <a:xfrm>
            <a:off x="4362246" y="2179320"/>
            <a:ext cx="222885" cy="23368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descr="C:/Users/DELL/Desktop/e4HVuby4chb17ELe.jpge4HVuby4chb17ELe"/>
          <p:cNvPicPr>
            <a:picLocks noChangeAspect="1"/>
          </p:cNvPicPr>
          <p:nvPr/>
        </p:nvPicPr>
        <p:blipFill>
          <a:blip r:embed="rId10"/>
          <a:srcRect l="15674" r="15674"/>
          <a:stretch>
            <a:fillRect/>
          </a:stretch>
        </p:blipFill>
        <p:spPr>
          <a:xfrm>
            <a:off x="601345" y="1812925"/>
            <a:ext cx="3772535" cy="3756025"/>
          </a:xfrm>
          <a:custGeom>
            <a:avLst/>
            <a:gdLst/>
            <a:ahLst/>
            <a:cxnLst>
              <a:cxn ang="3">
                <a:pos x="hc" y="t"/>
              </a:cxn>
              <a:cxn ang="cd2">
                <a:pos x="l" y="vc"/>
              </a:cxn>
              <a:cxn ang="cd4">
                <a:pos x="hc" y="b"/>
              </a:cxn>
              <a:cxn ang="0">
                <a:pos x="r" y="vc"/>
              </a:cxn>
            </a:cxnLst>
            <a:rect l="l" t="t" r="r" b="b"/>
            <a:pathLst>
              <a:path w="3980" h="3962">
                <a:moveTo>
                  <a:pt x="1990" y="0"/>
                </a:moveTo>
                <a:cubicBezTo>
                  <a:pt x="3089" y="0"/>
                  <a:pt x="3980" y="887"/>
                  <a:pt x="3980" y="1981"/>
                </a:cubicBezTo>
                <a:cubicBezTo>
                  <a:pt x="3980" y="3075"/>
                  <a:pt x="3089" y="3962"/>
                  <a:pt x="1990" y="3962"/>
                </a:cubicBezTo>
                <a:cubicBezTo>
                  <a:pt x="891" y="3962"/>
                  <a:pt x="0" y="3075"/>
                  <a:pt x="0" y="1981"/>
                </a:cubicBezTo>
                <a:cubicBezTo>
                  <a:pt x="0" y="887"/>
                  <a:pt x="891" y="0"/>
                  <a:pt x="1990" y="0"/>
                </a:cubicBezTo>
                <a:close/>
              </a:path>
            </a:pathLst>
          </a:custGeom>
          <a:noFill/>
          <a:ln w="9525">
            <a:solidFill>
              <a:schemeClr val="tx2">
                <a:lumMod val="75000"/>
                <a:lumOff val="25000"/>
              </a:schemeClr>
            </a:solidFill>
          </a:ln>
        </p:spPr>
      </p:pic>
      <p:sp>
        <p:nvSpPr>
          <p:cNvPr id="20" name="文本框 19"/>
          <p:cNvSpPr txBox="1"/>
          <p:nvPr>
            <p:custDataLst>
              <p:tags r:id="rId6"/>
            </p:custDataLst>
          </p:nvPr>
        </p:nvSpPr>
        <p:spPr>
          <a:xfrm>
            <a:off x="4597400" y="1241425"/>
            <a:ext cx="6334760" cy="615553"/>
          </a:xfrm>
          <a:prstGeom prst="rect">
            <a:avLst/>
          </a:prstGeom>
          <a:noFill/>
          <a:ln w="9525">
            <a:noFill/>
          </a:ln>
        </p:spPr>
        <p:txBody>
          <a:bodyPr wrap="square">
            <a:spAutoFit/>
          </a:bodyPr>
          <a:lstStyle/>
          <a:p>
            <a:pPr indent="0"/>
            <a:r>
              <a:rPr lang="zh-CN" altLang="en-US" sz="2000" spc="150" dirty="0">
                <a:solidFill>
                  <a:srgbClr val="000000">
                    <a:lumMod val="65000"/>
                    <a:lumOff val="35000"/>
                  </a:srgbClr>
                </a:solidFill>
                <a:uFillTx/>
                <a:latin typeface="+mn-ea"/>
                <a:cs typeface="微软雅黑 Light" panose="020B0502040204020203" charset="-122"/>
                <a:sym typeface="宋体" panose="02010600030101010101" pitchFamily="2" charset="-122"/>
              </a:rPr>
              <a:t>2012年，亚吉铁路开工建设；</a:t>
            </a:r>
            <a:endParaRPr lang="zh-CN" altLang="en-US" sz="2000" dirty="0">
              <a:solidFill>
                <a:schemeClr val="tx1">
                  <a:lumMod val="75000"/>
                  <a:lumOff val="25000"/>
                </a:schemeClr>
              </a:solidFill>
              <a:latin typeface="+mn-ea"/>
              <a:cs typeface="微软雅黑 Light" panose="020B0502040204020203" charset="-122"/>
            </a:endParaRPr>
          </a:p>
          <a:p>
            <a:pPr indent="0"/>
            <a:r>
              <a:rPr lang="zh-CN" altLang="en-US" sz="1400" b="0" dirty="0">
                <a:solidFill>
                  <a:schemeClr val="bg1"/>
                </a:solidFill>
                <a:latin typeface="MiSans Normal" panose="00000500000000000000" charset="-122"/>
                <a:ea typeface="MiSans Normal" panose="00000500000000000000" charset="-122"/>
              </a:rPr>
              <a:t>点</a:t>
            </a:r>
          </a:p>
        </p:txBody>
      </p:sp>
      <p:sp>
        <p:nvSpPr>
          <p:cNvPr id="25" name="文本框 24"/>
          <p:cNvSpPr txBox="1"/>
          <p:nvPr>
            <p:custDataLst>
              <p:tags r:id="rId7"/>
            </p:custDataLst>
          </p:nvPr>
        </p:nvSpPr>
        <p:spPr>
          <a:xfrm>
            <a:off x="4585131" y="2013823"/>
            <a:ext cx="6334760" cy="2350708"/>
          </a:xfrm>
          <a:prstGeom prst="rect">
            <a:avLst/>
          </a:prstGeom>
          <a:noFill/>
          <a:ln w="9525">
            <a:noFill/>
          </a:ln>
        </p:spPr>
        <p:txBody>
          <a:bodyPr wrap="square">
            <a:spAutoFit/>
          </a:bodyPr>
          <a:lstStyle/>
          <a:p>
            <a:pPr indent="0">
              <a:lnSpc>
                <a:spcPct val="150000"/>
              </a:lnSpc>
            </a:pPr>
            <a:r>
              <a:rPr lang="zh-CN" altLang="en-US" sz="2000" spc="150" dirty="0">
                <a:solidFill>
                  <a:srgbClr val="000000">
                    <a:lumMod val="65000"/>
                    <a:lumOff val="35000"/>
                  </a:srgbClr>
                </a:solidFill>
                <a:uFillTx/>
                <a:latin typeface="+mn-ea"/>
                <a:cs typeface="微软雅黑 Light" panose="020B0502040204020203" charset="-122"/>
                <a:sym typeface="宋体" panose="02010600030101010101" pitchFamily="2" charset="-122"/>
              </a:rPr>
              <a:t>2016年7月28日，亚吉铁路中方承运权签订；10月5日，亚吉铁路埃塞俄比亚段建成通车；2017年1月10日，亚吉铁路吉布提段建成通车；2018年1月1日，亚吉铁路开通商业运营</a:t>
            </a:r>
            <a:endParaRPr lang="zh-CN" altLang="en-US" sz="2000" spc="150" dirty="0">
              <a:solidFill>
                <a:srgbClr val="000000">
                  <a:lumMod val="65000"/>
                  <a:lumOff val="35000"/>
                </a:srgbClr>
              </a:solidFill>
              <a:uFillTx/>
              <a:latin typeface="+mn-ea"/>
              <a:sym typeface="宋体" panose="02010600030101010101" pitchFamily="2" charset="-122"/>
            </a:endParaRPr>
          </a:p>
          <a:p>
            <a:pPr indent="0">
              <a:lnSpc>
                <a:spcPct val="150000"/>
              </a:lnSpc>
            </a:pPr>
            <a:r>
              <a:rPr lang="zh-CN" altLang="en-US" sz="2000" b="0" dirty="0">
                <a:solidFill>
                  <a:schemeClr val="bg1"/>
                </a:solidFill>
                <a:latin typeface="MiSans Normal" panose="00000500000000000000" charset="-122"/>
                <a:ea typeface="MiSans Normal" panose="00000500000000000000" charset="-122"/>
              </a:rPr>
              <a:t>点</a:t>
            </a:r>
          </a:p>
        </p:txBody>
      </p:sp>
      <p:sp>
        <p:nvSpPr>
          <p:cNvPr id="26" name="文本框 25"/>
          <p:cNvSpPr txBox="1"/>
          <p:nvPr>
            <p:custDataLst>
              <p:tags r:id="rId8"/>
            </p:custDataLst>
          </p:nvPr>
        </p:nvSpPr>
        <p:spPr>
          <a:xfrm>
            <a:off x="4597400" y="4043045"/>
            <a:ext cx="6334760" cy="1884618"/>
          </a:xfrm>
          <a:prstGeom prst="rect">
            <a:avLst/>
          </a:prstGeom>
          <a:noFill/>
          <a:ln w="9525">
            <a:noFill/>
          </a:ln>
        </p:spPr>
        <p:txBody>
          <a:bodyPr wrap="square">
            <a:spAutoFit/>
          </a:bodyPr>
          <a:lstStyle/>
          <a:p>
            <a:pPr indent="0">
              <a:lnSpc>
                <a:spcPct val="150000"/>
              </a:lnSpc>
            </a:pPr>
            <a:r>
              <a:rPr lang="zh-CN" altLang="en-US" sz="2000" spc="150" dirty="0">
                <a:solidFill>
                  <a:srgbClr val="000000">
                    <a:lumMod val="65000"/>
                    <a:lumOff val="35000"/>
                  </a:srgbClr>
                </a:solidFill>
                <a:uFillTx/>
                <a:latin typeface="+mn-ea"/>
                <a:cs typeface="微软雅黑 Light" panose="020B0502040204020203" charset="-122"/>
                <a:sym typeface="宋体" panose="02010600030101010101" pitchFamily="2" charset="-122"/>
              </a:rPr>
              <a:t>2024年5月10日，在埃塞俄比亚首都亚的斯亚贝巴拉布火车站，亚吉铁路中方联营公司负责人与当地业主负责人举行“交钥匙”仪式。</a:t>
            </a:r>
            <a:r>
              <a:rPr lang="en-US" altLang="zh-CN" sz="1100" spc="150" dirty="0">
                <a:solidFill>
                  <a:srgbClr val="000000">
                    <a:lumMod val="65000"/>
                    <a:lumOff val="35000"/>
                  </a:srgbClr>
                </a:solidFill>
                <a:latin typeface="+mn-ea"/>
                <a:cs typeface="微软雅黑 Light" panose="020B0502040204020203" charset="-122"/>
                <a:sym typeface="宋体" panose="02010600030101010101" pitchFamily="2" charset="-122"/>
              </a:rPr>
              <a:t>[2]</a:t>
            </a:r>
            <a:r>
              <a:rPr lang="zh-CN" altLang="en-US" sz="2000" spc="150" dirty="0">
                <a:solidFill>
                  <a:srgbClr val="000000">
                    <a:lumMod val="65000"/>
                    <a:lumOff val="35000"/>
                  </a:srgbClr>
                </a:solidFill>
                <a:uFillTx/>
                <a:latin typeface="+mn-ea"/>
                <a:cs typeface="微软雅黑 Light" panose="020B0502040204020203" charset="-122"/>
                <a:sym typeface="宋体" panose="02010600030101010101" pitchFamily="2" charset="-122"/>
              </a:rPr>
              <a:t>中方团队参与的运维服务圆满收官</a:t>
            </a:r>
            <a:r>
              <a:rPr lang="zh-CN" altLang="en-US" sz="2000" b="0" dirty="0">
                <a:solidFill>
                  <a:schemeClr val="bg1"/>
                </a:solidFill>
                <a:latin typeface="+mn-ea"/>
                <a:cs typeface="微软雅黑 Light" panose="020B0502040204020203" charset="-122"/>
              </a:rPr>
              <a:t>点</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lstStyle/>
          <a:p>
            <a:pPr algn="ctr"/>
            <a:r>
              <a:rPr lang="zh-CN" altLang="en-US" sz="54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价值意义</a:t>
            </a:r>
            <a:endParaRPr lang="zh-CN" sz="54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P A R T . 0 2</a:t>
            </a:r>
          </a:p>
        </p:txBody>
      </p:sp>
      <p:sp>
        <p:nvSpPr>
          <p:cNvPr id="26" name="文本框 25"/>
          <p:cNvSpPr txBox="1"/>
          <p:nvPr/>
        </p:nvSpPr>
        <p:spPr>
          <a:xfrm>
            <a:off x="1720850" y="3915410"/>
            <a:ext cx="8750935" cy="645160"/>
          </a:xfrm>
          <a:prstGeom prst="rect">
            <a:avLst/>
          </a:prstGeom>
          <a:noFill/>
        </p:spPr>
        <p:txBody>
          <a:bodyPr wrap="square" rtlCol="0">
            <a:spAutoFit/>
          </a:bodyPr>
          <a:lstStyle/>
          <a:p>
            <a:pPr algn="ctr"/>
            <a:r>
              <a:rPr i="1">
                <a:solidFill>
                  <a:srgbClr val="000000"/>
                </a:solidFill>
                <a:latin typeface="微软雅黑 Light" panose="020B0502040204020203" charset="-122"/>
                <a:ea typeface="微软雅黑 Light" panose="020B0502040204020203" charset="-122"/>
                <a:sym typeface="+mn-ea"/>
              </a:rPr>
              <a:t>AddisAbaba–DjiboutiRailway</a:t>
            </a:r>
            <a:endParaRPr lang="zh-CN" altLang="en-US" i="1">
              <a:solidFill>
                <a:schemeClr val="tx2">
                  <a:lumMod val="75000"/>
                  <a:lumOff val="25000"/>
                </a:schemeClr>
              </a:solidFill>
              <a:latin typeface="微软雅黑 Light" panose="020B0502040204020203" charset="-122"/>
              <a:ea typeface="微软雅黑 Light" panose="020B0502040204020203" charset="-122"/>
            </a:endParaRPr>
          </a:p>
          <a:p>
            <a:pPr algn="ctr"/>
            <a:endParaRPr lang="zh-CN" altLang="en-US" i="1">
              <a:solidFill>
                <a:schemeClr val="tx2">
                  <a:lumMod val="75000"/>
                  <a:lumOff val="25000"/>
                </a:schemeClr>
              </a:solidFill>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lstStyle/>
          <a:p>
            <a:pPr algn="ctr"/>
            <a:r>
              <a:rPr lang="en-US" altLang="zh-CN" sz="6600">
                <a:solidFill>
                  <a:schemeClr val="tx2">
                    <a:lumMod val="75000"/>
                    <a:lumOff val="25000"/>
                  </a:schemeClr>
                </a:solidFill>
                <a:latin typeface="MiSans Normal" panose="00000500000000000000" charset="-122"/>
                <a:ea typeface="MiSans Normal" panose="00000500000000000000" charset="-122"/>
              </a:rPr>
              <a:t>02</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2327910" y="588645"/>
            <a:ext cx="7535545" cy="521970"/>
          </a:xfrm>
          <a:prstGeom prst="rect">
            <a:avLst/>
          </a:prstGeom>
          <a:noFill/>
        </p:spPr>
        <p:txBody>
          <a:bodyPr wrap="square" rtlCol="0">
            <a:spAutoFit/>
          </a:bodyPr>
          <a:lstStyle/>
          <a:p>
            <a:pPr algn="ctr"/>
            <a:r>
              <a:rPr lang="zh-CN" sz="2800">
                <a:solidFill>
                  <a:schemeClr val="tx2">
                    <a:lumMod val="75000"/>
                    <a:lumOff val="25000"/>
                  </a:schemeClr>
                </a:solidFill>
                <a:latin typeface="MiSans Normal" panose="00000500000000000000" charset="-122"/>
                <a:ea typeface="MiSans Normal" panose="00000500000000000000" charset="-122"/>
              </a:rPr>
              <a:t>价值意义</a:t>
            </a:r>
          </a:p>
        </p:txBody>
      </p:sp>
      <p:sp>
        <p:nvSpPr>
          <p:cNvPr id="3" name="矩形 2"/>
          <p:cNvSpPr/>
          <p:nvPr>
            <p:custDataLst>
              <p:tags r:id="rId2"/>
            </p:custDataLst>
          </p:nvPr>
        </p:nvSpPr>
        <p:spPr>
          <a:xfrm>
            <a:off x="488830" y="1612265"/>
            <a:ext cx="11185585" cy="4497705"/>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88830" y="1685290"/>
            <a:ext cx="6667524" cy="3486150"/>
          </a:xfrm>
          <a:prstGeom prst="rect">
            <a:avLst/>
          </a:prstGeom>
          <a:noFill/>
        </p:spPr>
        <p:txBody>
          <a:bodyPr wrap="square" rtlCol="0">
            <a:noAutofit/>
          </a:bodyPr>
          <a:lstStyle/>
          <a:p>
            <a:pPr>
              <a:lnSpc>
                <a:spcPct val="150000"/>
              </a:lnSpc>
            </a:pPr>
            <a:r>
              <a:rPr lang="zh-CN" altLang="en-US" dirty="0"/>
              <a:t>       亚吉铁路在增加运输收入、促进进出口贸易和提供客运服务等方面，对埃塞俄比亚和吉布提的发展起到了重要推动作用，同时也积极促进了该地区的互联互通、民心相通和经济一体化。6年来，亚吉铁路为两国客货运输提供了巨大便利。</a:t>
            </a:r>
            <a:endParaRPr lang="en-US" altLang="zh-CN" dirty="0"/>
          </a:p>
          <a:p>
            <a:pPr>
              <a:lnSpc>
                <a:spcPct val="150000"/>
              </a:lnSpc>
            </a:pPr>
            <a:endParaRPr lang="en-US" altLang="zh-CN" dirty="0"/>
          </a:p>
          <a:p>
            <a:pPr>
              <a:lnSpc>
                <a:spcPct val="150000"/>
              </a:lnSpc>
            </a:pPr>
            <a:r>
              <a:rPr lang="en-US" altLang="zh-CN" dirty="0"/>
              <a:t>       </a:t>
            </a:r>
            <a:r>
              <a:rPr lang="zh-CN" altLang="en-US" dirty="0"/>
              <a:t>当地交通运输收入年均增长超过35%，仅2023年上半年就同比增长76%。埃塞俄比亚出口集装箱货量逐年增加，牛肉、蔬菜和咖啡等当地产品得以大批出口。6年来，亚吉铁路拉动了沿线经济走廊发展。德雷达瓦旱港、莫焦物流中心相继建成投产，一条铁路带动了一条经济带。展望未来，亚吉铁路前景一片光明。</a:t>
            </a:r>
          </a:p>
        </p:txBody>
      </p:sp>
      <p:pic>
        <p:nvPicPr>
          <p:cNvPr id="4" name="图片 3" descr="R-C (1)">
            <a:extLst>
              <a:ext uri="{FF2B5EF4-FFF2-40B4-BE49-F238E27FC236}">
                <a16:creationId xmlns:a16="http://schemas.microsoft.com/office/drawing/2014/main" id="{F65770EB-4EE0-EE7D-BA41-5F4531CDE179}"/>
              </a:ext>
            </a:extLst>
          </p:cNvPr>
          <p:cNvPicPr>
            <a:picLocks noChangeAspect="1"/>
          </p:cNvPicPr>
          <p:nvPr>
            <p:custDataLst>
              <p:tags r:id="rId3"/>
            </p:custDataLst>
          </p:nvPr>
        </p:nvPicPr>
        <p:blipFill>
          <a:blip r:embed="rId6"/>
          <a:stretch>
            <a:fillRect/>
          </a:stretch>
        </p:blipFill>
        <p:spPr>
          <a:xfrm>
            <a:off x="7054382" y="2191671"/>
            <a:ext cx="4467077" cy="3373786"/>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lstStyle/>
          <a:p>
            <a:pPr algn="ctr"/>
            <a:r>
              <a:rPr lang="zh-CN" altLang="en-US" sz="54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多方评价</a:t>
            </a:r>
            <a:endParaRPr lang="zh-CN" sz="5400" b="1" dirty="0">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P A R T . 0 3</a:t>
            </a:r>
          </a:p>
        </p:txBody>
      </p:sp>
      <p:sp>
        <p:nvSpPr>
          <p:cNvPr id="26" name="文本框 25"/>
          <p:cNvSpPr txBox="1"/>
          <p:nvPr/>
        </p:nvSpPr>
        <p:spPr>
          <a:xfrm>
            <a:off x="1720850" y="3915410"/>
            <a:ext cx="8750935" cy="368300"/>
          </a:xfrm>
          <a:prstGeom prst="rect">
            <a:avLst/>
          </a:prstGeom>
          <a:noFill/>
        </p:spPr>
        <p:txBody>
          <a:bodyPr wrap="square" rtlCol="0">
            <a:spAutoFit/>
          </a:bodyPr>
          <a:lstStyle/>
          <a:p>
            <a:pPr algn="ctr"/>
            <a:r>
              <a:rPr i="1">
                <a:solidFill>
                  <a:srgbClr val="000000"/>
                </a:solidFill>
                <a:latin typeface="微软雅黑 Light" panose="020B0502040204020203" charset="-122"/>
                <a:ea typeface="微软雅黑 Light" panose="020B0502040204020203" charset="-122"/>
                <a:sym typeface="+mn-ea"/>
              </a:rPr>
              <a:t>AddisAbaba–DjiboutiRailway</a:t>
            </a:r>
            <a:endParaRPr lang="zh-CN" altLang="en-US" i="1">
              <a:solidFill>
                <a:schemeClr val="tx2">
                  <a:lumMod val="75000"/>
                  <a:lumOff val="25000"/>
                </a:schemeClr>
              </a:solidFill>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lstStyle/>
          <a:p>
            <a:pPr algn="ctr"/>
            <a:r>
              <a:rPr lang="en-US" altLang="zh-CN" sz="6600">
                <a:solidFill>
                  <a:schemeClr val="tx2">
                    <a:lumMod val="75000"/>
                    <a:lumOff val="25000"/>
                  </a:schemeClr>
                </a:solidFill>
                <a:latin typeface="MiSans Normal" panose="00000500000000000000" charset="-122"/>
                <a:ea typeface="MiSans Normal" panose="00000500000000000000" charset="-122"/>
              </a:rPr>
              <a:t>03</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27910" y="588645"/>
            <a:ext cx="7535545" cy="521970"/>
          </a:xfrm>
          <a:prstGeom prst="rect">
            <a:avLst/>
          </a:prstGeom>
          <a:noFill/>
        </p:spPr>
        <p:txBody>
          <a:bodyPr wrap="square" rtlCol="0">
            <a:spAutoFit/>
          </a:bodyPr>
          <a:lstStyle/>
          <a:p>
            <a:pPr algn="ctr"/>
            <a:r>
              <a:rPr lang="zh-CN" sz="2800">
                <a:solidFill>
                  <a:schemeClr val="tx2">
                    <a:lumMod val="75000"/>
                    <a:lumOff val="25000"/>
                  </a:schemeClr>
                </a:solidFill>
                <a:latin typeface="MiSans Normal" panose="00000500000000000000" charset="-122"/>
                <a:ea typeface="MiSans Normal" panose="00000500000000000000" charset="-122"/>
              </a:rPr>
              <a:t>各界评价</a:t>
            </a:r>
          </a:p>
        </p:txBody>
      </p:sp>
      <p:sp>
        <p:nvSpPr>
          <p:cNvPr id="3" name="矩形 2"/>
          <p:cNvSpPr/>
          <p:nvPr>
            <p:custDataLst>
              <p:tags r:id="rId2"/>
            </p:custDataLst>
          </p:nvPr>
        </p:nvSpPr>
        <p:spPr>
          <a:xfrm>
            <a:off x="1403350" y="1612265"/>
            <a:ext cx="9385935" cy="4497705"/>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custDataLst>
              <p:tags r:id="rId3"/>
            </p:custDataLst>
          </p:nvPr>
        </p:nvSpPr>
        <p:spPr>
          <a:xfrm>
            <a:off x="1034732" y="2430780"/>
            <a:ext cx="700405" cy="71247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Sans Normal" panose="00000500000000000000" charset="-122"/>
                <a:ea typeface="MiSans Normal" panose="00000500000000000000" charset="-122"/>
              </a:rPr>
              <a:t>01</a:t>
            </a:r>
          </a:p>
        </p:txBody>
      </p:sp>
      <p:sp>
        <p:nvSpPr>
          <p:cNvPr id="7" name="椭圆 6"/>
          <p:cNvSpPr/>
          <p:nvPr>
            <p:custDataLst>
              <p:tags r:id="rId4"/>
            </p:custDataLst>
          </p:nvPr>
        </p:nvSpPr>
        <p:spPr>
          <a:xfrm>
            <a:off x="1056640" y="4359275"/>
            <a:ext cx="700405" cy="71247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03</a:t>
            </a:r>
          </a:p>
        </p:txBody>
      </p:sp>
      <p:sp>
        <p:nvSpPr>
          <p:cNvPr id="8" name="椭圆 7"/>
          <p:cNvSpPr/>
          <p:nvPr>
            <p:custDataLst>
              <p:tags r:id="rId5"/>
            </p:custDataLst>
          </p:nvPr>
        </p:nvSpPr>
        <p:spPr>
          <a:xfrm>
            <a:off x="10421875" y="2430780"/>
            <a:ext cx="700405" cy="71247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Sans Normal" panose="00000500000000000000" charset="-122"/>
                <a:ea typeface="MiSans Normal" panose="00000500000000000000" charset="-122"/>
              </a:rPr>
              <a:t>02</a:t>
            </a:r>
          </a:p>
        </p:txBody>
      </p:sp>
      <p:sp>
        <p:nvSpPr>
          <p:cNvPr id="9" name="椭圆 8"/>
          <p:cNvSpPr/>
          <p:nvPr>
            <p:custDataLst>
              <p:tags r:id="rId6"/>
            </p:custDataLst>
          </p:nvPr>
        </p:nvSpPr>
        <p:spPr>
          <a:xfrm>
            <a:off x="10421875" y="4638675"/>
            <a:ext cx="700405" cy="71247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Normal" panose="00000500000000000000" charset="-122"/>
                <a:ea typeface="MiSans Normal" panose="00000500000000000000" charset="-122"/>
              </a:rPr>
              <a:t>04</a:t>
            </a:r>
          </a:p>
        </p:txBody>
      </p:sp>
      <p:sp>
        <p:nvSpPr>
          <p:cNvPr id="23" name="文本框 22"/>
          <p:cNvSpPr txBox="1"/>
          <p:nvPr>
            <p:custDataLst>
              <p:tags r:id="rId7"/>
            </p:custDataLst>
          </p:nvPr>
        </p:nvSpPr>
        <p:spPr>
          <a:xfrm>
            <a:off x="1858010" y="1753312"/>
            <a:ext cx="3296920" cy="2316403"/>
          </a:xfrm>
          <a:prstGeom prst="rect">
            <a:avLst/>
          </a:prstGeom>
          <a:noFill/>
          <a:ln w="9525">
            <a:noFill/>
          </a:ln>
        </p:spPr>
        <p:txBody>
          <a:bodyPr wrap="square">
            <a:spAutoFit/>
          </a:bodyPr>
          <a:lstStyle/>
          <a:p>
            <a:pPr indent="0">
              <a:lnSpc>
                <a:spcPct val="150000"/>
              </a:lnSpc>
            </a:pPr>
            <a:r>
              <a:rPr lang="zh-CN" altLang="en-US" sz="1400" dirty="0">
                <a:solidFill>
                  <a:schemeClr val="tx1"/>
                </a:solidFill>
                <a:latin typeface="+mn-ea"/>
                <a:cs typeface="微软雅黑 Light" panose="020B0502040204020203" charset="-122"/>
                <a:sym typeface="宋体" panose="02010600030101010101" pitchFamily="2" charset="-122"/>
              </a:rPr>
              <a:t>       亚吉铁路是海外首条集设计标准、投融资、装备材料、施工、监理和运营管理全产业链"中国化"的铁路项目，是"一带一路"的标志性成果。亚吉铁路战略价值显著，可以发挥出促进人员、商品和物资运输的互联互通以及带动区域经济繁荣的纽带作用。 (新华丝路评)</a:t>
            </a:r>
            <a:r>
              <a:rPr lang="zh-CN" altLang="en-US" sz="1400" b="0" dirty="0">
                <a:solidFill>
                  <a:schemeClr val="bg1"/>
                </a:solidFill>
                <a:latin typeface="+mn-ea"/>
              </a:rPr>
              <a:t>点</a:t>
            </a:r>
          </a:p>
        </p:txBody>
      </p:sp>
      <p:pic>
        <p:nvPicPr>
          <p:cNvPr id="100" name="图片 99" descr="C:/Users/DELL/Desktop/R-C (2).jpgR-C (2)"/>
          <p:cNvPicPr>
            <a:picLocks noChangeAspect="1"/>
          </p:cNvPicPr>
          <p:nvPr>
            <p:custDataLst>
              <p:tags r:id="rId8"/>
            </p:custDataLst>
          </p:nvPr>
        </p:nvPicPr>
        <p:blipFill>
          <a:blip r:embed="rId14"/>
          <a:srcRect l="16687" r="16687"/>
          <a:stretch>
            <a:fillRect/>
          </a:stretch>
        </p:blipFill>
        <p:spPr>
          <a:xfrm>
            <a:off x="4986546" y="2766826"/>
            <a:ext cx="2223215" cy="2223886"/>
          </a:xfrm>
          <a:custGeom>
            <a:avLst/>
            <a:gdLst/>
            <a:ahLst/>
            <a:cxnLst>
              <a:cxn ang="3">
                <a:pos x="hc" y="t"/>
              </a:cxn>
              <a:cxn ang="cd2">
                <a:pos x="l" y="vc"/>
              </a:cxn>
              <a:cxn ang="cd4">
                <a:pos x="hc" y="b"/>
              </a:cxn>
              <a:cxn ang="0">
                <a:pos x="r" y="vc"/>
              </a:cxn>
            </a:cxnLst>
            <a:rect l="l" t="t" r="r" b="b"/>
            <a:pathLst>
              <a:path w="3313" h="3314">
                <a:moveTo>
                  <a:pt x="1657" y="0"/>
                </a:moveTo>
                <a:lnTo>
                  <a:pt x="3313" y="1657"/>
                </a:lnTo>
                <a:lnTo>
                  <a:pt x="1657" y="3314"/>
                </a:lnTo>
                <a:lnTo>
                  <a:pt x="0" y="1657"/>
                </a:lnTo>
                <a:lnTo>
                  <a:pt x="1657" y="0"/>
                </a:lnTo>
                <a:close/>
              </a:path>
            </a:pathLst>
          </a:custGeom>
          <a:noFill/>
          <a:ln w="9525">
            <a:solidFill>
              <a:schemeClr val="tx2">
                <a:lumMod val="75000"/>
                <a:lumOff val="25000"/>
              </a:schemeClr>
            </a:solidFill>
          </a:ln>
        </p:spPr>
      </p:pic>
      <p:sp>
        <p:nvSpPr>
          <p:cNvPr id="22" name="文本框 21"/>
          <p:cNvSpPr txBox="1"/>
          <p:nvPr>
            <p:custDataLst>
              <p:tags r:id="rId9"/>
            </p:custDataLst>
          </p:nvPr>
        </p:nvSpPr>
        <p:spPr>
          <a:xfrm>
            <a:off x="1757045" y="4295140"/>
            <a:ext cx="3296920" cy="1923604"/>
          </a:xfrm>
          <a:prstGeom prst="rect">
            <a:avLst/>
          </a:prstGeom>
          <a:noFill/>
          <a:ln w="9525">
            <a:noFill/>
          </a:ln>
        </p:spPr>
        <p:txBody>
          <a:bodyPr wrap="square">
            <a:spAutoFit/>
          </a:bodyPr>
          <a:lstStyle/>
          <a:p>
            <a:pPr indent="0">
              <a:lnSpc>
                <a:spcPct val="150000"/>
              </a:lnSpc>
            </a:pPr>
            <a:r>
              <a:rPr lang="en-US" altLang="zh-CN" sz="1400" dirty="0">
                <a:solidFill>
                  <a:schemeClr val="tx1">
                    <a:lumMod val="85000"/>
                    <a:lumOff val="15000"/>
                  </a:schemeClr>
                </a:solidFill>
                <a:latin typeface="宋体" panose="02010600030101010101" pitchFamily="2" charset="-122"/>
                <a:ea typeface="微软雅黑" panose="020B0503020204020204" charset="-122"/>
                <a:cs typeface="Open Sans" panose="020B0606030504020204" pitchFamily="34" charset="0"/>
                <a:sym typeface="宋体" panose="02010600030101010101" pitchFamily="2" charset="-122"/>
              </a:rPr>
              <a:t>    </a:t>
            </a:r>
            <a:r>
              <a:rPr lang="zh-CN" altLang="zh-CN" sz="1400" dirty="0">
                <a:solidFill>
                  <a:schemeClr val="tx1">
                    <a:lumMod val="85000"/>
                    <a:lumOff val="15000"/>
                  </a:schemeClr>
                </a:solidFill>
                <a:latin typeface="+mn-ea"/>
                <a:cs typeface="Open Sans" panose="020B0606030504020204" pitchFamily="34" charset="0"/>
                <a:sym typeface="宋体" panose="02010600030101010101" pitchFamily="2" charset="-122"/>
              </a:rPr>
              <a:t>亚吉铁路不仅是一条运输线，更是一条经济走廊、一条繁荣之路，为世界人口过亿的唯一内陆国家埃塞打通了出海铁路大通道</a:t>
            </a:r>
            <a:r>
              <a:rPr lang="zh-CN" altLang="en-US" sz="1400" dirty="0">
                <a:solidFill>
                  <a:schemeClr val="tx1">
                    <a:lumMod val="85000"/>
                    <a:lumOff val="15000"/>
                  </a:schemeClr>
                </a:solidFill>
                <a:latin typeface="+mn-ea"/>
                <a:cs typeface="Open Sans" panose="020B0606030504020204" pitchFamily="34" charset="0"/>
                <a:sym typeface="宋体" panose="02010600030101010101" pitchFamily="2" charset="-122"/>
              </a:rPr>
              <a:t>。</a:t>
            </a:r>
            <a:r>
              <a:rPr lang="zh-CN" altLang="zh-CN" sz="1400" dirty="0">
                <a:solidFill>
                  <a:schemeClr val="tx1">
                    <a:lumMod val="85000"/>
                    <a:lumOff val="15000"/>
                  </a:schemeClr>
                </a:solidFill>
                <a:latin typeface="+mn-ea"/>
                <a:cs typeface="Open Sans" panose="020B0606030504020204" pitchFamily="34" charset="0"/>
                <a:sym typeface="宋体" panose="02010600030101010101" pitchFamily="2" charset="-122"/>
              </a:rPr>
              <a:t>（时任中国驻埃埃塞俄比亚大使谈践评）</a:t>
            </a:r>
          </a:p>
          <a:p>
            <a:pPr indent="0"/>
            <a:r>
              <a:rPr lang="zh-CN" altLang="en-US" sz="1400" b="0" dirty="0">
                <a:solidFill>
                  <a:schemeClr val="bg1"/>
                </a:solidFill>
                <a:latin typeface="MiSans Normal" panose="00000500000000000000" charset="-122"/>
                <a:ea typeface="MiSans Normal" panose="00000500000000000000" charset="-122"/>
              </a:rPr>
              <a:t>点</a:t>
            </a:r>
          </a:p>
        </p:txBody>
      </p:sp>
      <p:sp>
        <p:nvSpPr>
          <p:cNvPr id="24" name="文本框 23"/>
          <p:cNvSpPr txBox="1"/>
          <p:nvPr>
            <p:custDataLst>
              <p:tags r:id="rId10"/>
            </p:custDataLst>
          </p:nvPr>
        </p:nvSpPr>
        <p:spPr>
          <a:xfrm>
            <a:off x="7173913" y="1706957"/>
            <a:ext cx="3296920" cy="2316403"/>
          </a:xfrm>
          <a:prstGeom prst="rect">
            <a:avLst/>
          </a:prstGeom>
          <a:noFill/>
          <a:ln w="9525">
            <a:noFill/>
          </a:ln>
        </p:spPr>
        <p:txBody>
          <a:bodyPr wrap="square">
            <a:spAutoFit/>
          </a:bodyPr>
          <a:lstStyle/>
          <a:p>
            <a:pPr indent="0">
              <a:lnSpc>
                <a:spcPct val="150000"/>
              </a:lnSpc>
            </a:pPr>
            <a:r>
              <a:rPr lang="zh-CN" altLang="en-US" sz="1400" dirty="0">
                <a:solidFill>
                  <a:schemeClr val="tx1"/>
                </a:solidFill>
                <a:latin typeface="微软雅黑" panose="020B0503020204020204" pitchFamily="34" charset="-122"/>
                <a:ea typeface="微软雅黑" panose="020B0503020204020204" pitchFamily="34" charset="-122"/>
                <a:cs typeface="微软雅黑 Light" panose="020B0502040204020203" charset="-122"/>
                <a:sym typeface="宋体" panose="02010600030101010101" pitchFamily="2" charset="-122"/>
              </a:rPr>
              <a:t>       亚吉铁路是中非历史友谊的延伸和发展，是中国'一带一路'倡议非洲业务板块的良好开端；建设对非洲市场具有良好示范效应，能够促进中国标准在非洲乃至全世界的输出和推广，带动中国铁路"走出去"。 (时任中国中铁股份公司董事长李长进评)</a:t>
            </a:r>
            <a:endParaRPr lang="zh-CN" altLang="en-US" sz="1400" b="0" dirty="0">
              <a:solidFill>
                <a:schemeClr val="tx1"/>
              </a:solidFill>
              <a:latin typeface="微软雅黑" panose="020B0503020204020204" pitchFamily="34" charset="-122"/>
              <a:ea typeface="微软雅黑" panose="020B0503020204020204" pitchFamily="34" charset="-122"/>
              <a:cs typeface="微软雅黑 Light" panose="020B0502040204020203" charset="-122"/>
              <a:sym typeface="宋体" panose="02010600030101010101" pitchFamily="2" charset="-122"/>
            </a:endParaRPr>
          </a:p>
        </p:txBody>
      </p:sp>
      <p:sp>
        <p:nvSpPr>
          <p:cNvPr id="25" name="文本框 24"/>
          <p:cNvSpPr txBox="1"/>
          <p:nvPr>
            <p:custDataLst>
              <p:tags r:id="rId11"/>
            </p:custDataLst>
          </p:nvPr>
        </p:nvSpPr>
        <p:spPr>
          <a:xfrm>
            <a:off x="7138035" y="4168256"/>
            <a:ext cx="3296920" cy="1993303"/>
          </a:xfrm>
          <a:prstGeom prst="rect">
            <a:avLst/>
          </a:prstGeom>
          <a:noFill/>
          <a:ln w="9525">
            <a:noFill/>
          </a:ln>
        </p:spPr>
        <p:txBody>
          <a:bodyPr wrap="square">
            <a:spAutoFit/>
          </a:bodyPr>
          <a:lstStyle/>
          <a:p>
            <a:pPr lvl="0">
              <a:lnSpc>
                <a:spcPct val="150000"/>
              </a:lnSpc>
            </a:pPr>
            <a:r>
              <a:rPr lang="en-US" altLang="zh-CN" sz="1400" dirty="0">
                <a:solidFill>
                  <a:schemeClr val="tx1">
                    <a:lumMod val="85000"/>
                    <a:lumOff val="15000"/>
                  </a:schemeClr>
                </a:solidFill>
                <a:latin typeface="宋体" panose="02010600030101010101" pitchFamily="2" charset="-122"/>
                <a:ea typeface="微软雅黑" panose="020B0503020204020204" charset="-122"/>
                <a:cs typeface="Open Sans" panose="020B0606030504020204" pitchFamily="34" charset="0"/>
                <a:sym typeface="宋体" panose="02010600030101010101" pitchFamily="2" charset="-122"/>
              </a:rPr>
              <a:t>    </a:t>
            </a:r>
            <a:r>
              <a:rPr lang="zh-CN" altLang="zh-CN" sz="1400" dirty="0">
                <a:solidFill>
                  <a:schemeClr val="tx1">
                    <a:lumMod val="85000"/>
                    <a:lumOff val="15000"/>
                  </a:schemeClr>
                </a:solidFill>
                <a:latin typeface="宋体" panose="02010600030101010101" pitchFamily="2" charset="-122"/>
                <a:ea typeface="微软雅黑" panose="020B0503020204020204" charset="-122"/>
                <a:cs typeface="Open Sans" panose="020B0606030504020204" pitchFamily="34" charset="0"/>
                <a:sym typeface="宋体" panose="02010600030101010101" pitchFamily="2" charset="-122"/>
              </a:rPr>
              <a:t>亚吉铁路建成通车是埃塞俄比亚和吉布提发展史上的一个重要里程碑，建成通车，将有力促进产业园区和重大项目在铁路沿线的布局，打造重要的经济带，为埃吉两国的经济社会发展注入强大动力。(新华社评)</a:t>
            </a:r>
            <a:endParaRPr lang="zh-CN" altLang="en-US" sz="1400" b="0" dirty="0">
              <a:solidFill>
                <a:schemeClr val="bg1"/>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21e5c38-2e9d-4d9b-a7c4-bfd945166cc5"/>
  <p:tag name="COMMONDATA" val="eyJjb3VudCI6MSwiaGRpZCI6Ijg4ODY3ODE4Njc4YTQ1Zjg3NTVkNWUxZGQzNzE3MDY4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93.65,&quot;left&quot;:436.5,&quot;top&quot;:103.45,&quot;width&quot;:349.25}"/>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07.7,&quot;left&quot;:344.4,&quot;top&quot;:87.45,&quot;width&quot;:523.25}"/>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614.15,&quot;left&quot;:0.1,&quot;top&quot;:119.6,&quot;width&quot;:959.9}"/>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15.4,&quot;left&quot;:83.2,&quot;top&quot;:126.95,&quot;width&quot;:793.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753</Words>
  <Application>Microsoft Office PowerPoint</Application>
  <PresentationFormat>宽屏</PresentationFormat>
  <Paragraphs>57</Paragraphs>
  <Slides>10</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微软雅黑 Light</vt:lpstr>
      <vt:lpstr>宋体</vt:lpstr>
      <vt:lpstr>Arial</vt:lpstr>
      <vt:lpstr>Calibri</vt:lpstr>
      <vt:lpstr>微软雅黑</vt:lpstr>
      <vt:lpstr>MiSans Normal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8618099209110</cp:lastModifiedBy>
  <cp:revision>197</cp:revision>
  <dcterms:created xsi:type="dcterms:W3CDTF">2019-06-19T02:08:00Z</dcterms:created>
  <dcterms:modified xsi:type="dcterms:W3CDTF">2024-05-27T10:32:25Z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7D339B2C708E4111829F990FFB8CCF5F_11</vt:lpwstr>
  </property>
  <property fmtid="{D5CDD505-2E9C-101B-9397-08002B2CF9AE}" pid="4" name="KSOTemplateUUID">
    <vt:lpwstr>v1.0_mb_T4d+gFVvjkB+w+oAZbJOLw==</vt:lpwstr>
  </property>
</Properties>
</file>